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741" r:id="rId6"/>
    <p:sldMasterId id="2147483777" r:id="rId7"/>
  </p:sldMasterIdLst>
  <p:notesMasterIdLst>
    <p:notesMasterId r:id="rId19"/>
  </p:notesMasterIdLst>
  <p:handoutMasterIdLst>
    <p:handoutMasterId r:id="rId20"/>
  </p:handoutMasterIdLst>
  <p:sldIdLst>
    <p:sldId id="256" r:id="rId8"/>
    <p:sldId id="273" r:id="rId9"/>
    <p:sldId id="274" r:id="rId10"/>
    <p:sldId id="258" r:id="rId11"/>
    <p:sldId id="283" r:id="rId12"/>
    <p:sldId id="280" r:id="rId13"/>
    <p:sldId id="281" r:id="rId14"/>
    <p:sldId id="259" r:id="rId15"/>
    <p:sldId id="275" r:id="rId16"/>
    <p:sldId id="266" r:id="rId17"/>
    <p:sldId id="282" r:id="rId18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DBA"/>
    <a:srgbClr val="FCDC00"/>
    <a:srgbClr val="BBBDBF"/>
    <a:srgbClr val="D41C59"/>
    <a:srgbClr val="00A974"/>
    <a:srgbClr val="FC1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929"/>
  </p:normalViewPr>
  <p:slideViewPr>
    <p:cSldViewPr>
      <p:cViewPr varScale="1">
        <p:scale>
          <a:sx n="66" d="100"/>
          <a:sy n="66" d="100"/>
        </p:scale>
        <p:origin x="6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FFE75-E79F-4EA6-9461-27EA409CE2C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D5EC09-789A-41B2-A09E-9B8E601B899E}">
      <dgm:prSet phldrT="[Text]" custT="1"/>
      <dgm:spPr>
        <a:solidFill>
          <a:srgbClr val="087DBA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400" dirty="0"/>
            <a:t>SRU</a:t>
          </a:r>
        </a:p>
      </dgm:t>
    </dgm:pt>
    <dgm:pt modelId="{AA734774-1581-468A-A7A7-B7BACE9D816A}" type="parTrans" cxnId="{22FC8B6C-C46A-4CE3-A6F6-0870B3CF6B97}">
      <dgm:prSet/>
      <dgm:spPr/>
      <dgm:t>
        <a:bodyPr/>
        <a:lstStyle/>
        <a:p>
          <a:endParaRPr lang="en-GB"/>
        </a:p>
      </dgm:t>
    </dgm:pt>
    <dgm:pt modelId="{374B5491-980F-4A50-9D2A-CD5119E984CE}" type="sibTrans" cxnId="{22FC8B6C-C46A-4CE3-A6F6-0870B3CF6B97}">
      <dgm:prSet/>
      <dgm:spPr/>
      <dgm:t>
        <a:bodyPr/>
        <a:lstStyle/>
        <a:p>
          <a:endParaRPr lang="en-GB"/>
        </a:p>
      </dgm:t>
    </dgm:pt>
    <dgm:pt modelId="{D9F2E0E9-9828-47F8-B6E4-A5CB954DAB18}">
      <dgm:prSet phldrT="[Text]" custT="1"/>
      <dgm:spPr>
        <a:solidFill>
          <a:srgbClr val="FCDC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b="0" dirty="0">
              <a:solidFill>
                <a:srgbClr val="087DBA"/>
              </a:solidFill>
            </a:rPr>
            <a:t>Authorisation</a:t>
          </a:r>
        </a:p>
      </dgm:t>
    </dgm:pt>
    <dgm:pt modelId="{8A90A735-1E4C-473D-A591-E3079D209E9B}" type="parTrans" cxnId="{942DE5A5-DF6D-4B8C-8137-69850D9268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A9C4FD4F-FFCD-45D8-8A9F-253DAF9B0CCB}" type="sibTrans" cxnId="{942DE5A5-DF6D-4B8C-8137-69850D926819}">
      <dgm:prSet/>
      <dgm:spPr/>
      <dgm:t>
        <a:bodyPr/>
        <a:lstStyle/>
        <a:p>
          <a:endParaRPr lang="en-GB"/>
        </a:p>
      </dgm:t>
    </dgm:pt>
    <dgm:pt modelId="{8C830510-BD35-4C39-9151-C029819B61B3}">
      <dgm:prSet phldrT="[Text]" custT="1"/>
      <dgm:spPr>
        <a:solidFill>
          <a:srgbClr val="00A974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000" dirty="0"/>
            <a:t>Supervision Teams</a:t>
          </a:r>
        </a:p>
      </dgm:t>
    </dgm:pt>
    <dgm:pt modelId="{C07C4338-1334-4223-A5D9-66CC6BB60691}" type="parTrans" cxnId="{2AD30DE6-00E4-4422-9BF2-4F40D44D3404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ADA353A0-6429-47AC-9324-7E1A896B0180}" type="sibTrans" cxnId="{2AD30DE6-00E4-4422-9BF2-4F40D44D3404}">
      <dgm:prSet/>
      <dgm:spPr/>
      <dgm:t>
        <a:bodyPr/>
        <a:lstStyle/>
        <a:p>
          <a:endParaRPr lang="en-GB"/>
        </a:p>
      </dgm:t>
    </dgm:pt>
    <dgm:pt modelId="{1BB1BEB1-EAE5-41CC-BD85-75A616B8A562}">
      <dgm:prSet phldrT="[Text]" custT="1"/>
      <dgm:spPr>
        <a:solidFill>
          <a:srgbClr val="D41C59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400" dirty="0"/>
            <a:t>SEU</a:t>
          </a:r>
        </a:p>
      </dgm:t>
    </dgm:pt>
    <dgm:pt modelId="{6D7957FD-0646-465A-B8DD-A5016D6863C1}" type="parTrans" cxnId="{E23F847C-EB43-4DF2-A4B5-E8F68613B41F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5779BC81-FAD5-46EE-83B6-AFABD631EA4B}" type="sibTrans" cxnId="{E23F847C-EB43-4DF2-A4B5-E8F68613B41F}">
      <dgm:prSet/>
      <dgm:spPr/>
      <dgm:t>
        <a:bodyPr/>
        <a:lstStyle/>
        <a:p>
          <a:endParaRPr lang="en-GB"/>
        </a:p>
      </dgm:t>
    </dgm:pt>
    <dgm:pt modelId="{8143407F-15FE-4619-9722-63B825F1AEDF}">
      <dgm:prSet phldrT="[Text]" custT="1"/>
      <dgm:spPr>
        <a:solidFill>
          <a:srgbClr val="BBBDBF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400" dirty="0">
              <a:solidFill>
                <a:srgbClr val="087DBA"/>
              </a:solidFill>
            </a:rPr>
            <a:t>CSU</a:t>
          </a:r>
        </a:p>
      </dgm:t>
    </dgm:pt>
    <dgm:pt modelId="{D15CD143-8638-443D-8A6B-8F38C5574E61}" type="parTrans" cxnId="{42255A09-9004-4D63-BD26-34D7BB5B98B2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63AD30D9-66A8-442C-9DBF-C573BBBF2E2C}" type="sibTrans" cxnId="{42255A09-9004-4D63-BD26-34D7BB5B98B2}">
      <dgm:prSet/>
      <dgm:spPr/>
      <dgm:t>
        <a:bodyPr/>
        <a:lstStyle/>
        <a:p>
          <a:endParaRPr lang="en-GB"/>
        </a:p>
      </dgm:t>
    </dgm:pt>
    <dgm:pt modelId="{2EFC895E-5C4F-4837-902C-B6DA3436ADC3}" type="pres">
      <dgm:prSet presAssocID="{126FFE75-E79F-4EA6-9461-27EA409CE2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5DBEF7-C899-486E-9FAD-B5B9173D8AFE}" type="pres">
      <dgm:prSet presAssocID="{4AD5EC09-789A-41B2-A09E-9B8E601B899E}" presName="centerShape" presStyleLbl="node0" presStyleIdx="0" presStyleCnt="1" custScaleX="121000" custScaleY="121000" custLinFactNeighborX="324" custLinFactNeighborY="648"/>
      <dgm:spPr/>
    </dgm:pt>
    <dgm:pt modelId="{43007C27-3015-4472-9E26-66F574E89DB4}" type="pres">
      <dgm:prSet presAssocID="{8A90A735-1E4C-473D-A591-E3079D209E9B}" presName="Name9" presStyleLbl="parChTrans1D2" presStyleIdx="0" presStyleCnt="4"/>
      <dgm:spPr/>
    </dgm:pt>
    <dgm:pt modelId="{D82967D6-5CBD-42E5-A2E1-2D5687563C52}" type="pres">
      <dgm:prSet presAssocID="{8A90A735-1E4C-473D-A591-E3079D209E9B}" presName="connTx" presStyleLbl="parChTrans1D2" presStyleIdx="0" presStyleCnt="4"/>
      <dgm:spPr/>
    </dgm:pt>
    <dgm:pt modelId="{CD6E96BC-C93B-4889-8017-2E9F7383DAC9}" type="pres">
      <dgm:prSet presAssocID="{D9F2E0E9-9828-47F8-B6E4-A5CB954DAB18}" presName="node" presStyleLbl="node1" presStyleIdx="0" presStyleCnt="4" custScaleX="121000" custScaleY="121000" custRadScaleRad="98706" custRadScaleInc="835">
        <dgm:presLayoutVars>
          <dgm:bulletEnabled val="1"/>
        </dgm:presLayoutVars>
      </dgm:prSet>
      <dgm:spPr/>
    </dgm:pt>
    <dgm:pt modelId="{8B72F1D4-B67F-47A8-9EEE-BB98700B5189}" type="pres">
      <dgm:prSet presAssocID="{C07C4338-1334-4223-A5D9-66CC6BB60691}" presName="Name9" presStyleLbl="parChTrans1D2" presStyleIdx="1" presStyleCnt="4"/>
      <dgm:spPr/>
    </dgm:pt>
    <dgm:pt modelId="{155B0B3E-146A-48DE-B77A-12B3BC693D30}" type="pres">
      <dgm:prSet presAssocID="{C07C4338-1334-4223-A5D9-66CC6BB60691}" presName="connTx" presStyleLbl="parChTrans1D2" presStyleIdx="1" presStyleCnt="4"/>
      <dgm:spPr/>
    </dgm:pt>
    <dgm:pt modelId="{FE31B1D9-40E4-4438-9744-344B7B0920F4}" type="pres">
      <dgm:prSet presAssocID="{8C830510-BD35-4C39-9151-C029819B61B3}" presName="node" presStyleLbl="node1" presStyleIdx="1" presStyleCnt="4" custScaleX="121000" custScaleY="121000" custRadScaleRad="100656" custRadScaleInc="1638">
        <dgm:presLayoutVars>
          <dgm:bulletEnabled val="1"/>
        </dgm:presLayoutVars>
      </dgm:prSet>
      <dgm:spPr/>
    </dgm:pt>
    <dgm:pt modelId="{CB5AE27F-E56D-4249-BB29-0011E7000994}" type="pres">
      <dgm:prSet presAssocID="{6D7957FD-0646-465A-B8DD-A5016D6863C1}" presName="Name9" presStyleLbl="parChTrans1D2" presStyleIdx="2" presStyleCnt="4"/>
      <dgm:spPr/>
    </dgm:pt>
    <dgm:pt modelId="{0C84C57C-2714-427F-BB87-EC553901F671}" type="pres">
      <dgm:prSet presAssocID="{6D7957FD-0646-465A-B8DD-A5016D6863C1}" presName="connTx" presStyleLbl="parChTrans1D2" presStyleIdx="2" presStyleCnt="4"/>
      <dgm:spPr/>
    </dgm:pt>
    <dgm:pt modelId="{A4351156-18BC-4D68-892F-60F785C31386}" type="pres">
      <dgm:prSet presAssocID="{1BB1BEB1-EAE5-41CC-BD85-75A616B8A562}" presName="node" presStyleLbl="node1" presStyleIdx="2" presStyleCnt="4" custScaleX="121000" custScaleY="121000" custRadScaleRad="100992" custRadScaleInc="-816">
        <dgm:presLayoutVars>
          <dgm:bulletEnabled val="1"/>
        </dgm:presLayoutVars>
      </dgm:prSet>
      <dgm:spPr/>
    </dgm:pt>
    <dgm:pt modelId="{278DAC1B-63A8-405A-8991-122A9B80EBFD}" type="pres">
      <dgm:prSet presAssocID="{D15CD143-8638-443D-8A6B-8F38C5574E61}" presName="Name9" presStyleLbl="parChTrans1D2" presStyleIdx="3" presStyleCnt="4"/>
      <dgm:spPr/>
    </dgm:pt>
    <dgm:pt modelId="{380B7216-123D-4D4D-8F00-1059CAE0015F}" type="pres">
      <dgm:prSet presAssocID="{D15CD143-8638-443D-8A6B-8F38C5574E61}" presName="connTx" presStyleLbl="parChTrans1D2" presStyleIdx="3" presStyleCnt="4"/>
      <dgm:spPr/>
    </dgm:pt>
    <dgm:pt modelId="{0E159C85-B67D-41E7-8BE3-BEEC410D9D17}" type="pres">
      <dgm:prSet presAssocID="{8143407F-15FE-4619-9722-63B825F1AEDF}" presName="node" presStyleLbl="node1" presStyleIdx="3" presStyleCnt="4" custScaleX="121000" custScaleY="121000" custRadScaleRad="99360" custRadScaleInc="-1660">
        <dgm:presLayoutVars>
          <dgm:bulletEnabled val="1"/>
        </dgm:presLayoutVars>
      </dgm:prSet>
      <dgm:spPr/>
    </dgm:pt>
  </dgm:ptLst>
  <dgm:cxnLst>
    <dgm:cxn modelId="{9ACBF101-2ADA-4104-8E36-8866F4A84E2D}" type="presOf" srcId="{8A90A735-1E4C-473D-A591-E3079D209E9B}" destId="{D82967D6-5CBD-42E5-A2E1-2D5687563C52}" srcOrd="1" destOrd="0" presId="urn:microsoft.com/office/officeart/2005/8/layout/radial1"/>
    <dgm:cxn modelId="{358C2F2F-0286-4510-9996-894357FC8858}" type="presOf" srcId="{6D7957FD-0646-465A-B8DD-A5016D6863C1}" destId="{0C84C57C-2714-427F-BB87-EC553901F671}" srcOrd="1" destOrd="0" presId="urn:microsoft.com/office/officeart/2005/8/layout/radial1"/>
    <dgm:cxn modelId="{22FC8B6C-C46A-4CE3-A6F6-0870B3CF6B97}" srcId="{126FFE75-E79F-4EA6-9461-27EA409CE2C2}" destId="{4AD5EC09-789A-41B2-A09E-9B8E601B899E}" srcOrd="0" destOrd="0" parTransId="{AA734774-1581-468A-A7A7-B7BACE9D816A}" sibTransId="{374B5491-980F-4A50-9D2A-CD5119E984CE}"/>
    <dgm:cxn modelId="{85BDE7AF-5BA5-42DF-A59D-ED1476D45A08}" type="presOf" srcId="{C07C4338-1334-4223-A5D9-66CC6BB60691}" destId="{155B0B3E-146A-48DE-B77A-12B3BC693D30}" srcOrd="1" destOrd="0" presId="urn:microsoft.com/office/officeart/2005/8/layout/radial1"/>
    <dgm:cxn modelId="{42255A09-9004-4D63-BD26-34D7BB5B98B2}" srcId="{4AD5EC09-789A-41B2-A09E-9B8E601B899E}" destId="{8143407F-15FE-4619-9722-63B825F1AEDF}" srcOrd="3" destOrd="0" parTransId="{D15CD143-8638-443D-8A6B-8F38C5574E61}" sibTransId="{63AD30D9-66A8-442C-9DBF-C573BBBF2E2C}"/>
    <dgm:cxn modelId="{FE01866F-2C5A-4EF0-846F-31039D2AB177}" type="presOf" srcId="{1BB1BEB1-EAE5-41CC-BD85-75A616B8A562}" destId="{A4351156-18BC-4D68-892F-60F785C31386}" srcOrd="0" destOrd="0" presId="urn:microsoft.com/office/officeart/2005/8/layout/radial1"/>
    <dgm:cxn modelId="{BE4DD466-92C3-4818-A641-5DAA08DCAAED}" type="presOf" srcId="{D15CD143-8638-443D-8A6B-8F38C5574E61}" destId="{278DAC1B-63A8-405A-8991-122A9B80EBFD}" srcOrd="0" destOrd="0" presId="urn:microsoft.com/office/officeart/2005/8/layout/radial1"/>
    <dgm:cxn modelId="{ED7011A4-2C48-4CCC-8BC5-333C5B6DE0DF}" type="presOf" srcId="{C07C4338-1334-4223-A5D9-66CC6BB60691}" destId="{8B72F1D4-B67F-47A8-9EEE-BB98700B5189}" srcOrd="0" destOrd="0" presId="urn:microsoft.com/office/officeart/2005/8/layout/radial1"/>
    <dgm:cxn modelId="{5D54AAA8-F8DE-4528-B69F-11BB51C14CC5}" type="presOf" srcId="{8143407F-15FE-4619-9722-63B825F1AEDF}" destId="{0E159C85-B67D-41E7-8BE3-BEEC410D9D17}" srcOrd="0" destOrd="0" presId="urn:microsoft.com/office/officeart/2005/8/layout/radial1"/>
    <dgm:cxn modelId="{AEA8168E-E10D-42DE-A605-62496AF55CA7}" type="presOf" srcId="{D15CD143-8638-443D-8A6B-8F38C5574E61}" destId="{380B7216-123D-4D4D-8F00-1059CAE0015F}" srcOrd="1" destOrd="0" presId="urn:microsoft.com/office/officeart/2005/8/layout/radial1"/>
    <dgm:cxn modelId="{E23F847C-EB43-4DF2-A4B5-E8F68613B41F}" srcId="{4AD5EC09-789A-41B2-A09E-9B8E601B899E}" destId="{1BB1BEB1-EAE5-41CC-BD85-75A616B8A562}" srcOrd="2" destOrd="0" parTransId="{6D7957FD-0646-465A-B8DD-A5016D6863C1}" sibTransId="{5779BC81-FAD5-46EE-83B6-AFABD631EA4B}"/>
    <dgm:cxn modelId="{2AD30DE6-00E4-4422-9BF2-4F40D44D3404}" srcId="{4AD5EC09-789A-41B2-A09E-9B8E601B899E}" destId="{8C830510-BD35-4C39-9151-C029819B61B3}" srcOrd="1" destOrd="0" parTransId="{C07C4338-1334-4223-A5D9-66CC6BB60691}" sibTransId="{ADA353A0-6429-47AC-9324-7E1A896B0180}"/>
    <dgm:cxn modelId="{93F2543B-43A2-439D-A474-3720DA36B9CA}" type="presOf" srcId="{8C830510-BD35-4C39-9151-C029819B61B3}" destId="{FE31B1D9-40E4-4438-9744-344B7B0920F4}" srcOrd="0" destOrd="0" presId="urn:microsoft.com/office/officeart/2005/8/layout/radial1"/>
    <dgm:cxn modelId="{282A8BA1-269B-493B-BB07-67EA87431BD4}" type="presOf" srcId="{D9F2E0E9-9828-47F8-B6E4-A5CB954DAB18}" destId="{CD6E96BC-C93B-4889-8017-2E9F7383DAC9}" srcOrd="0" destOrd="0" presId="urn:microsoft.com/office/officeart/2005/8/layout/radial1"/>
    <dgm:cxn modelId="{8BFBDD44-BE54-4A23-AB61-FB295BEBAE7A}" type="presOf" srcId="{8A90A735-1E4C-473D-A591-E3079D209E9B}" destId="{43007C27-3015-4472-9E26-66F574E89DB4}" srcOrd="0" destOrd="0" presId="urn:microsoft.com/office/officeart/2005/8/layout/radial1"/>
    <dgm:cxn modelId="{942DE5A5-DF6D-4B8C-8137-69850D926819}" srcId="{4AD5EC09-789A-41B2-A09E-9B8E601B899E}" destId="{D9F2E0E9-9828-47F8-B6E4-A5CB954DAB18}" srcOrd="0" destOrd="0" parTransId="{8A90A735-1E4C-473D-A591-E3079D209E9B}" sibTransId="{A9C4FD4F-FFCD-45D8-8A9F-253DAF9B0CCB}"/>
    <dgm:cxn modelId="{DEF07D1E-DC15-4C48-BB2C-0A733585CFF6}" type="presOf" srcId="{4AD5EC09-789A-41B2-A09E-9B8E601B899E}" destId="{585DBEF7-C899-486E-9FAD-B5B9173D8AFE}" srcOrd="0" destOrd="0" presId="urn:microsoft.com/office/officeart/2005/8/layout/radial1"/>
    <dgm:cxn modelId="{64A586E9-C036-4450-85E3-06CE45E1F044}" type="presOf" srcId="{126FFE75-E79F-4EA6-9461-27EA409CE2C2}" destId="{2EFC895E-5C4F-4837-902C-B6DA3436ADC3}" srcOrd="0" destOrd="0" presId="urn:microsoft.com/office/officeart/2005/8/layout/radial1"/>
    <dgm:cxn modelId="{6914FCBC-DBAF-4F6C-9E21-38B9545EF481}" type="presOf" srcId="{6D7957FD-0646-465A-B8DD-A5016D6863C1}" destId="{CB5AE27F-E56D-4249-BB29-0011E7000994}" srcOrd="0" destOrd="0" presId="urn:microsoft.com/office/officeart/2005/8/layout/radial1"/>
    <dgm:cxn modelId="{9497A4FB-8C41-4A0D-8FB3-2290ECD645FD}" type="presParOf" srcId="{2EFC895E-5C4F-4837-902C-B6DA3436ADC3}" destId="{585DBEF7-C899-486E-9FAD-B5B9173D8AFE}" srcOrd="0" destOrd="0" presId="urn:microsoft.com/office/officeart/2005/8/layout/radial1"/>
    <dgm:cxn modelId="{92754598-17FD-4F62-8783-4DE0188700A8}" type="presParOf" srcId="{2EFC895E-5C4F-4837-902C-B6DA3436ADC3}" destId="{43007C27-3015-4472-9E26-66F574E89DB4}" srcOrd="1" destOrd="0" presId="urn:microsoft.com/office/officeart/2005/8/layout/radial1"/>
    <dgm:cxn modelId="{447F3C4D-232A-4CB5-9AF6-A074DB9C455E}" type="presParOf" srcId="{43007C27-3015-4472-9E26-66F574E89DB4}" destId="{D82967D6-5CBD-42E5-A2E1-2D5687563C52}" srcOrd="0" destOrd="0" presId="urn:microsoft.com/office/officeart/2005/8/layout/radial1"/>
    <dgm:cxn modelId="{6F8D4B9C-06A1-49A5-A96D-117CA5B0E698}" type="presParOf" srcId="{2EFC895E-5C4F-4837-902C-B6DA3436ADC3}" destId="{CD6E96BC-C93B-4889-8017-2E9F7383DAC9}" srcOrd="2" destOrd="0" presId="urn:microsoft.com/office/officeart/2005/8/layout/radial1"/>
    <dgm:cxn modelId="{D931874F-7A4F-4A93-8E38-408A62929392}" type="presParOf" srcId="{2EFC895E-5C4F-4837-902C-B6DA3436ADC3}" destId="{8B72F1D4-B67F-47A8-9EEE-BB98700B5189}" srcOrd="3" destOrd="0" presId="urn:microsoft.com/office/officeart/2005/8/layout/radial1"/>
    <dgm:cxn modelId="{C75B9ABD-D9BE-435C-97DE-BF9E1BCA49F2}" type="presParOf" srcId="{8B72F1D4-B67F-47A8-9EEE-BB98700B5189}" destId="{155B0B3E-146A-48DE-B77A-12B3BC693D30}" srcOrd="0" destOrd="0" presId="urn:microsoft.com/office/officeart/2005/8/layout/radial1"/>
    <dgm:cxn modelId="{4FB1B5F8-3A46-4070-992B-FA81E35F7335}" type="presParOf" srcId="{2EFC895E-5C4F-4837-902C-B6DA3436ADC3}" destId="{FE31B1D9-40E4-4438-9744-344B7B0920F4}" srcOrd="4" destOrd="0" presId="urn:microsoft.com/office/officeart/2005/8/layout/radial1"/>
    <dgm:cxn modelId="{9C254051-BE35-43D2-A3F1-2FC5C349D764}" type="presParOf" srcId="{2EFC895E-5C4F-4837-902C-B6DA3436ADC3}" destId="{CB5AE27F-E56D-4249-BB29-0011E7000994}" srcOrd="5" destOrd="0" presId="urn:microsoft.com/office/officeart/2005/8/layout/radial1"/>
    <dgm:cxn modelId="{5108396E-0BE9-4511-98E9-159066BDF67B}" type="presParOf" srcId="{CB5AE27F-E56D-4249-BB29-0011E7000994}" destId="{0C84C57C-2714-427F-BB87-EC553901F671}" srcOrd="0" destOrd="0" presId="urn:microsoft.com/office/officeart/2005/8/layout/radial1"/>
    <dgm:cxn modelId="{091E6180-A830-4D35-9039-D1105A989B4B}" type="presParOf" srcId="{2EFC895E-5C4F-4837-902C-B6DA3436ADC3}" destId="{A4351156-18BC-4D68-892F-60F785C31386}" srcOrd="6" destOrd="0" presId="urn:microsoft.com/office/officeart/2005/8/layout/radial1"/>
    <dgm:cxn modelId="{5683D2B8-0977-454A-AA9B-65AEA5F2C0F2}" type="presParOf" srcId="{2EFC895E-5C4F-4837-902C-B6DA3436ADC3}" destId="{278DAC1B-63A8-405A-8991-122A9B80EBFD}" srcOrd="7" destOrd="0" presId="urn:microsoft.com/office/officeart/2005/8/layout/radial1"/>
    <dgm:cxn modelId="{BDAEDF5F-5E30-404D-A511-335A60B7D1FE}" type="presParOf" srcId="{278DAC1B-63A8-405A-8991-122A9B80EBFD}" destId="{380B7216-123D-4D4D-8F00-1059CAE0015F}" srcOrd="0" destOrd="0" presId="urn:microsoft.com/office/officeart/2005/8/layout/radial1"/>
    <dgm:cxn modelId="{E267D7D3-FC3F-471B-8AA2-0138EB13AFF0}" type="presParOf" srcId="{2EFC895E-5C4F-4837-902C-B6DA3436ADC3}" destId="{0E159C85-B67D-41E7-8BE3-BEEC410D9D1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DBEF7-C899-486E-9FAD-B5B9173D8AFE}">
      <dsp:nvSpPr>
        <dsp:cNvPr id="0" name=""/>
        <dsp:cNvSpPr/>
      </dsp:nvSpPr>
      <dsp:spPr>
        <a:xfrm>
          <a:off x="4525272" y="1873864"/>
          <a:ext cx="1848437" cy="1848437"/>
        </a:xfrm>
        <a:prstGeom prst="ellipse">
          <a:avLst/>
        </a:prstGeom>
        <a:solidFill>
          <a:srgbClr val="087DB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SRU</a:t>
          </a:r>
        </a:p>
      </dsp:txBody>
      <dsp:txXfrm>
        <a:off x="4795969" y="2144561"/>
        <a:ext cx="1307043" cy="1307043"/>
      </dsp:txXfrm>
    </dsp:sp>
    <dsp:sp modelId="{43007C27-3015-4472-9E26-66F574E89DB4}">
      <dsp:nvSpPr>
        <dsp:cNvPr id="0" name=""/>
        <dsp:cNvSpPr/>
      </dsp:nvSpPr>
      <dsp:spPr>
        <a:xfrm rot="16199977">
          <a:off x="5379300" y="1791035"/>
          <a:ext cx="140368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40368" y="1264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445975" y="1800170"/>
        <a:ext cx="7018" cy="7018"/>
      </dsp:txXfrm>
    </dsp:sp>
    <dsp:sp modelId="{CD6E96BC-C93B-4889-8017-2E9F7383DAC9}">
      <dsp:nvSpPr>
        <dsp:cNvPr id="0" name=""/>
        <dsp:cNvSpPr/>
      </dsp:nvSpPr>
      <dsp:spPr>
        <a:xfrm>
          <a:off x="4525258" y="-114942"/>
          <a:ext cx="1848437" cy="1848437"/>
        </a:xfrm>
        <a:prstGeom prst="ellipse">
          <a:avLst/>
        </a:prstGeom>
        <a:solidFill>
          <a:srgbClr val="FCDC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rgbClr val="087DBA"/>
              </a:solidFill>
            </a:rPr>
            <a:t>Authorisation</a:t>
          </a:r>
        </a:p>
      </dsp:txBody>
      <dsp:txXfrm>
        <a:off x="4795955" y="155755"/>
        <a:ext cx="1307043" cy="1307043"/>
      </dsp:txXfrm>
    </dsp:sp>
    <dsp:sp modelId="{8B72F1D4-B67F-47A8-9EEE-BB98700B5189}">
      <dsp:nvSpPr>
        <dsp:cNvPr id="0" name=""/>
        <dsp:cNvSpPr/>
      </dsp:nvSpPr>
      <dsp:spPr>
        <a:xfrm rot="21599962">
          <a:off x="6373710" y="2785427"/>
          <a:ext cx="140364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40364" y="1264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40383" y="2794562"/>
        <a:ext cx="7018" cy="7018"/>
      </dsp:txXfrm>
    </dsp:sp>
    <dsp:sp modelId="{FE31B1D9-40E4-4438-9744-344B7B0920F4}">
      <dsp:nvSpPr>
        <dsp:cNvPr id="0" name=""/>
        <dsp:cNvSpPr/>
      </dsp:nvSpPr>
      <dsp:spPr>
        <a:xfrm>
          <a:off x="6514074" y="1873841"/>
          <a:ext cx="1848437" cy="1848437"/>
        </a:xfrm>
        <a:prstGeom prst="ellipse">
          <a:avLst/>
        </a:prstGeom>
        <a:solidFill>
          <a:srgbClr val="00A97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Supervision Teams</a:t>
          </a:r>
        </a:p>
      </dsp:txBody>
      <dsp:txXfrm>
        <a:off x="6784771" y="2144538"/>
        <a:ext cx="1307043" cy="1307043"/>
      </dsp:txXfrm>
    </dsp:sp>
    <dsp:sp modelId="{CB5AE27F-E56D-4249-BB29-0011E7000994}">
      <dsp:nvSpPr>
        <dsp:cNvPr id="0" name=""/>
        <dsp:cNvSpPr/>
      </dsp:nvSpPr>
      <dsp:spPr>
        <a:xfrm rot="5400027">
          <a:off x="5392185" y="3766955"/>
          <a:ext cx="114596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14596" y="1264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446619" y="3776735"/>
        <a:ext cx="5729" cy="5729"/>
      </dsp:txXfrm>
    </dsp:sp>
    <dsp:sp modelId="{A4351156-18BC-4D68-892F-60F785C31386}">
      <dsp:nvSpPr>
        <dsp:cNvPr id="0" name=""/>
        <dsp:cNvSpPr/>
      </dsp:nvSpPr>
      <dsp:spPr>
        <a:xfrm>
          <a:off x="4525257" y="3836897"/>
          <a:ext cx="1848437" cy="1848437"/>
        </a:xfrm>
        <a:prstGeom prst="ellipse">
          <a:avLst/>
        </a:prstGeom>
        <a:solidFill>
          <a:srgbClr val="D41C5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SEU</a:t>
          </a:r>
        </a:p>
      </dsp:txBody>
      <dsp:txXfrm>
        <a:off x="4795954" y="4107594"/>
        <a:ext cx="1307043" cy="1307043"/>
      </dsp:txXfrm>
    </dsp:sp>
    <dsp:sp modelId="{278DAC1B-63A8-405A-8991-122A9B80EBFD}">
      <dsp:nvSpPr>
        <dsp:cNvPr id="0" name=""/>
        <dsp:cNvSpPr/>
      </dsp:nvSpPr>
      <dsp:spPr>
        <a:xfrm rot="10800021">
          <a:off x="4384910" y="2785432"/>
          <a:ext cx="140362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40362" y="1264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451582" y="2794567"/>
        <a:ext cx="7018" cy="7018"/>
      </dsp:txXfrm>
    </dsp:sp>
    <dsp:sp modelId="{0E159C85-B67D-41E7-8BE3-BEEC410D9D17}">
      <dsp:nvSpPr>
        <dsp:cNvPr id="0" name=""/>
        <dsp:cNvSpPr/>
      </dsp:nvSpPr>
      <dsp:spPr>
        <a:xfrm>
          <a:off x="2536472" y="1873851"/>
          <a:ext cx="1848437" cy="1848437"/>
        </a:xfrm>
        <a:prstGeom prst="ellipse">
          <a:avLst/>
        </a:prstGeom>
        <a:solidFill>
          <a:srgbClr val="BBBDBF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87DBA"/>
              </a:solidFill>
            </a:rPr>
            <a:t>CSU</a:t>
          </a:r>
        </a:p>
      </dsp:txBody>
      <dsp:txXfrm>
        <a:off x="2807169" y="2144548"/>
        <a:ext cx="1307043" cy="130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15EA5E-B149-47B3-829E-07FA569D1D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5690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BF904D-8624-4D6E-88F1-2C6C1C60AB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23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F904D-8624-4D6E-88F1-2C6C1C60ABE9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5511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73747-CB38-4D75-BAAF-D9FF413B7928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77" y="2759666"/>
            <a:ext cx="4066066" cy="2634810"/>
          </a:xfrm>
          <a:prstGeom prst="rect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16968" y="4991448"/>
            <a:ext cx="9358064" cy="102984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D41C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presentation title </a:t>
            </a:r>
            <a:br>
              <a:rPr lang="en-US" altLang="en-US" noProof="0" dirty="0"/>
            </a:br>
            <a:r>
              <a:rPr lang="en-US" altLang="en-US" noProof="0" dirty="0"/>
              <a:t>and presenter name</a:t>
            </a:r>
            <a:endParaRPr lang="en-GB" altLang="en-US" noProof="0" dirty="0"/>
          </a:p>
        </p:txBody>
      </p:sp>
      <p:pic>
        <p:nvPicPr>
          <p:cNvPr id="5" name="Picture 4" descr="World Map 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-243408"/>
            <a:ext cx="973654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80" y="-11222"/>
            <a:ext cx="12192000" cy="6885384"/>
          </a:xfrm>
          <a:prstGeom prst="rect">
            <a:avLst/>
          </a:prstGeom>
          <a:solidFill>
            <a:srgbClr val="08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94660" y="2386891"/>
            <a:ext cx="5933033" cy="169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orld Map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8666778" cy="3821366"/>
          </a:xfrm>
          <a:prstGeom prst="rect">
            <a:avLst/>
          </a:prstGeom>
        </p:spPr>
      </p:pic>
      <p:pic>
        <p:nvPicPr>
          <p:cNvPr id="15" name="Picture 14" descr="jfsc-icon-w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65125"/>
            <a:ext cx="5544616" cy="1325563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4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08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825625"/>
            <a:ext cx="10515600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1384" y="415000"/>
            <a:ext cx="10515600" cy="853760"/>
          </a:xfrm>
          <a:noFill/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08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1384" y="415000"/>
            <a:ext cx="10515600" cy="853760"/>
          </a:xfrm>
          <a:noFill/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1384" y="1812925"/>
            <a:ext cx="5112568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879976" y="1812925"/>
            <a:ext cx="5616624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FC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825625"/>
            <a:ext cx="10515600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1384" y="415000"/>
            <a:ext cx="10515600" cy="853760"/>
          </a:xfrm>
          <a:noFill/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FC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1384" y="415000"/>
            <a:ext cx="10515600" cy="853760"/>
          </a:xfrm>
          <a:noFill/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1384" y="1812925"/>
            <a:ext cx="5112568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 baseline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 baseline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 baseline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 baseline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 baseline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879976" y="1812925"/>
            <a:ext cx="5616624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5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680" y="0"/>
            <a:ext cx="12192000" cy="6885384"/>
          </a:xfrm>
          <a:prstGeom prst="rect">
            <a:avLst/>
          </a:prstGeom>
          <a:solidFill>
            <a:srgbClr val="FC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94660" y="2386891"/>
            <a:ext cx="5933033" cy="169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orld Map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8666778" cy="3821366"/>
          </a:xfrm>
          <a:prstGeom prst="rect">
            <a:avLst/>
          </a:prstGeom>
        </p:spPr>
      </p:pic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28" y="365125"/>
            <a:ext cx="5547048" cy="1325563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2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16680" cy="6885384"/>
          </a:xfrm>
          <a:prstGeom prst="rect">
            <a:avLst/>
          </a:prstGeom>
          <a:solidFill>
            <a:srgbClr val="00A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94660" y="2386891"/>
            <a:ext cx="5933033" cy="169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orld Map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8666778" cy="3821366"/>
          </a:xfrm>
          <a:prstGeom prst="rect">
            <a:avLst/>
          </a:prstGeom>
        </p:spPr>
      </p:pic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365125"/>
            <a:ext cx="5400600" cy="1325563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Final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77" y="2759666"/>
            <a:ext cx="4066066" cy="2634810"/>
          </a:xfrm>
          <a:prstGeom prst="rect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24192" y="5495504"/>
            <a:ext cx="3958952" cy="1029840"/>
          </a:xfrm>
        </p:spPr>
        <p:txBody>
          <a:bodyPr>
            <a:noAutofit/>
          </a:bodyPr>
          <a:lstStyle>
            <a:lvl1pPr algn="r">
              <a:defRPr sz="1800" baseline="0">
                <a:solidFill>
                  <a:srgbClr val="D41C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Presenter name</a:t>
            </a:r>
            <a:br>
              <a:rPr lang="en-US" altLang="en-US" noProof="0" dirty="0"/>
            </a:br>
            <a:r>
              <a:rPr lang="en-US" altLang="en-US" noProof="0" dirty="0"/>
              <a:t>Presenter title</a:t>
            </a:r>
            <a:br>
              <a:rPr lang="en-US" altLang="en-US" noProof="0" dirty="0"/>
            </a:br>
            <a:r>
              <a:rPr lang="en-US" altLang="en-US" noProof="0" dirty="0"/>
              <a:t>Presenter contact</a:t>
            </a:r>
            <a:endParaRPr lang="en-GB" altLang="en-US" noProof="0" dirty="0"/>
          </a:p>
        </p:txBody>
      </p:sp>
      <p:pic>
        <p:nvPicPr>
          <p:cNvPr id="5" name="Picture 4" descr="World Map 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-243408"/>
            <a:ext cx="9736543" cy="403244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50424"/>
            <a:ext cx="381566" cy="38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" y="6215786"/>
            <a:ext cx="381566" cy="381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485062"/>
            <a:ext cx="381566" cy="38156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6014" y="554866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Follow</a:t>
            </a:r>
            <a:r>
              <a:rPr lang="en-GB" sz="1400" baseline="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 us at </a:t>
            </a:r>
            <a:r>
              <a:rPr lang="en-GB" sz="140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@JerseyFSC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6014" y="5878773"/>
            <a:ext cx="422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Like</a:t>
            </a:r>
            <a:r>
              <a:rPr lang="en-GB" sz="1400" baseline="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 us at Jersey</a:t>
            </a:r>
            <a:r>
              <a:rPr lang="en-GB" sz="140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 Financial Service</a:t>
            </a:r>
            <a:r>
              <a:rPr lang="en-GB" sz="1400" baseline="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s Commission </a:t>
            </a:r>
            <a:r>
              <a:rPr lang="en-GB" sz="140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6014" y="6248082"/>
            <a:ext cx="422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Follow us at </a:t>
            </a:r>
            <a:r>
              <a:rPr lang="en-GB" sz="140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Jersey Financial Service</a:t>
            </a:r>
            <a:r>
              <a:rPr lang="en-GB" sz="1400" baseline="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s Commission </a:t>
            </a:r>
            <a:r>
              <a:rPr lang="en-GB" sz="1400" dirty="0">
                <a:solidFill>
                  <a:srgbClr val="087DBA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3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77" y="2759666"/>
            <a:ext cx="4066066" cy="2634810"/>
          </a:xfrm>
          <a:prstGeom prst="rect">
            <a:avLst/>
          </a:prstGeom>
        </p:spPr>
      </p:pic>
      <p:pic>
        <p:nvPicPr>
          <p:cNvPr id="6" name="Picture 5" descr="World Map 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2" y="-243408"/>
            <a:ext cx="10605877" cy="439248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4941168"/>
            <a:ext cx="10515600" cy="1325563"/>
          </a:xfrm>
        </p:spPr>
        <p:txBody>
          <a:bodyPr>
            <a:normAutofit/>
          </a:bodyPr>
          <a:lstStyle>
            <a:lvl1pPr marL="0" indent="0" algn="ctr">
              <a:buNone/>
              <a:defRPr sz="4000" b="1" baseline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  <a:br>
              <a:rPr lang="en-US" dirty="0"/>
            </a:br>
            <a:r>
              <a:rPr lang="en-US" dirty="0"/>
              <a:t>and 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44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1073"/>
            <a:ext cx="11309593" cy="779655"/>
          </a:xfrm>
        </p:spPr>
        <p:txBody>
          <a:bodyPr/>
          <a:lstStyle>
            <a:lvl1pPr marL="0" indent="0">
              <a:buFont typeface="Calibri" panose="020F0502020204030204" pitchFamily="34" charset="0"/>
              <a:buNone/>
              <a:defRPr b="1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2"/>
            <a:ext cx="11309593" cy="4908202"/>
          </a:xfrm>
        </p:spPr>
        <p:txBody>
          <a:bodyPr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360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2313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71563" indent="-349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71563" indent="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792288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Presentation title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431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Slide no</a:t>
            </a:r>
          </a:p>
        </p:txBody>
      </p:sp>
      <p:pic>
        <p:nvPicPr>
          <p:cNvPr id="19" name="Picture 1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1" y="6240964"/>
            <a:ext cx="356388" cy="35638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785973" y="6416588"/>
            <a:ext cx="10782635" cy="12622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46721" y="1124744"/>
            <a:ext cx="11437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60956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00A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1384" y="1825625"/>
            <a:ext cx="10515600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itle 10"/>
          <p:cNvSpPr>
            <a:spLocks noGrp="1"/>
          </p:cNvSpPr>
          <p:nvPr>
            <p:ph type="title"/>
          </p:nvPr>
        </p:nvSpPr>
        <p:spPr>
          <a:xfrm>
            <a:off x="479376" y="365126"/>
            <a:ext cx="10515600" cy="996690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›"/>
              <a:defRPr baseline="0">
                <a:solidFill>
                  <a:srgbClr val="00A97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3" name="Picture 22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377255" cy="779655"/>
          </a:xfrm>
        </p:spPr>
        <p:txBody>
          <a:bodyPr/>
          <a:lstStyle>
            <a:lvl1pPr marL="0" indent="0">
              <a:buFont typeface="Calibri" panose="020F0502020204030204" pitchFamily="34" charset="0"/>
              <a:buNone/>
              <a:defRPr b="1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40132"/>
            <a:ext cx="5328591" cy="4936832"/>
          </a:xfrm>
        </p:spPr>
        <p:txBody>
          <a:bodyPr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36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1pPr>
            <a:lvl2pPr marL="722313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2pPr>
            <a:lvl3pPr marL="1071563" indent="-349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3pPr>
            <a:lvl4pPr marL="1431925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4pPr>
            <a:lvl5pPr marL="1792288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Presentation title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431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Slide no</a:t>
            </a:r>
          </a:p>
        </p:txBody>
      </p:sp>
      <p:pic>
        <p:nvPicPr>
          <p:cNvPr id="19" name="Picture 1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1" y="6240964"/>
            <a:ext cx="356388" cy="35638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785973" y="6416588"/>
            <a:ext cx="10782635" cy="12622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46721" y="1124744"/>
            <a:ext cx="11437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951984" y="1245213"/>
            <a:ext cx="5832639" cy="4936832"/>
          </a:xfrm>
        </p:spPr>
        <p:txBody>
          <a:bodyPr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36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1pPr>
            <a:lvl2pPr marL="722313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2pPr>
            <a:lvl3pPr marL="1071563" indent="-349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3pPr>
            <a:lvl4pPr marL="1431925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4pPr>
            <a:lvl5pPr marL="1792288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970444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Presentation title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431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Slide no</a:t>
            </a:r>
          </a:p>
        </p:txBody>
      </p:sp>
      <p:pic>
        <p:nvPicPr>
          <p:cNvPr id="19" name="Picture 1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1" y="6240964"/>
            <a:ext cx="356388" cy="35638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785973" y="6416588"/>
            <a:ext cx="10782635" cy="12622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45048"/>
      </p:ext>
    </p:extLst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orld Map 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-27384"/>
            <a:ext cx="9025270" cy="3933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375245"/>
            <a:ext cx="5544616" cy="1325563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9713" y="2172564"/>
            <a:ext cx="4398435" cy="0"/>
          </a:xfrm>
          <a:prstGeom prst="line">
            <a:avLst/>
          </a:prstGeom>
          <a:ln w="12700" cmpd="sng">
            <a:solidFill>
              <a:srgbClr val="087D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1" y="6240964"/>
            <a:ext cx="356388" cy="35638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785973" y="6416588"/>
            <a:ext cx="10782635" cy="12622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193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77" y="2759666"/>
            <a:ext cx="4066066" cy="2634810"/>
          </a:xfrm>
          <a:prstGeom prst="rect">
            <a:avLst/>
          </a:prstGeom>
        </p:spPr>
      </p:pic>
      <p:pic>
        <p:nvPicPr>
          <p:cNvPr id="7" name="Picture 6" descr="World Map 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2" y="-243408"/>
            <a:ext cx="10605877" cy="4392488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320136" y="5487813"/>
            <a:ext cx="4609728" cy="132556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D41C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noProof="0" dirty="0"/>
              <a:t>Presenter name</a:t>
            </a:r>
            <a:br>
              <a:rPr lang="en-US" altLang="en-US" noProof="0" dirty="0"/>
            </a:br>
            <a:r>
              <a:rPr lang="en-US" altLang="en-US" noProof="0" dirty="0"/>
              <a:t>Presenter title</a:t>
            </a:r>
            <a:br>
              <a:rPr lang="en-US" altLang="en-US" noProof="0" dirty="0"/>
            </a:br>
            <a:r>
              <a:rPr lang="en-US" altLang="en-US" noProof="0" dirty="0"/>
              <a:t>Presenter contact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50424"/>
            <a:ext cx="381566" cy="381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" y="6237312"/>
            <a:ext cx="381566" cy="381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485062"/>
            <a:ext cx="381566" cy="38156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36014" y="554866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us at @JerseyFSC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36014" y="5878773"/>
            <a:ext cx="422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Like us at Jersey Financial Services Commission 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6014" y="6248082"/>
            <a:ext cx="422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87D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us at Jersey Financial Services Commission  </a:t>
            </a:r>
          </a:p>
        </p:txBody>
      </p:sp>
    </p:spTree>
    <p:extLst>
      <p:ext uri="{BB962C8B-B14F-4D97-AF65-F5344CB8AC3E}">
        <p14:creationId xmlns:p14="http://schemas.microsoft.com/office/powerpoint/2010/main" val="1473998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00A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1384" y="1812925"/>
            <a:ext cx="5112568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itle 10"/>
          <p:cNvSpPr>
            <a:spLocks noGrp="1"/>
          </p:cNvSpPr>
          <p:nvPr>
            <p:ph type="title"/>
          </p:nvPr>
        </p:nvSpPr>
        <p:spPr>
          <a:xfrm>
            <a:off x="479376" y="365126"/>
            <a:ext cx="10515600" cy="996690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00A97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3" name="Picture 22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879976" y="1812925"/>
            <a:ext cx="5616624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0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680" y="1"/>
            <a:ext cx="12216680" cy="6857999"/>
          </a:xfrm>
          <a:prstGeom prst="rect">
            <a:avLst/>
          </a:prstGeom>
          <a:solidFill>
            <a:srgbClr val="BBB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94660" y="2386891"/>
            <a:ext cx="5933033" cy="169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orld Map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8666778" cy="3821366"/>
          </a:xfrm>
          <a:prstGeom prst="rect">
            <a:avLst/>
          </a:prstGeom>
        </p:spPr>
      </p:pic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936" y="365125"/>
            <a:ext cx="5331024" cy="1325563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BBB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952" y="1793156"/>
            <a:ext cx="10500048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8952" y="332656"/>
            <a:ext cx="10500048" cy="996690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BBB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8952" y="332656"/>
            <a:ext cx="10500048" cy="996690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1384" y="1812925"/>
            <a:ext cx="5112568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879976" y="1812925"/>
            <a:ext cx="5616624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rgbClr val="087DBA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0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85384"/>
          </a:xfrm>
          <a:prstGeom prst="rect">
            <a:avLst/>
          </a:prstGeom>
          <a:solidFill>
            <a:srgbClr val="D41C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94660" y="2386891"/>
            <a:ext cx="5933033" cy="169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orld Map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8666778" cy="3821366"/>
          </a:xfrm>
          <a:prstGeom prst="rect">
            <a:avLst/>
          </a:prstGeom>
        </p:spPr>
      </p:pic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365125"/>
            <a:ext cx="5400600" cy="1325563"/>
          </a:xfrm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8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D41C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ln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825625"/>
            <a:ext cx="10515600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1384" y="415000"/>
            <a:ext cx="10515600" cy="853760"/>
          </a:xfrm>
          <a:noFill/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D41C5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4787"/>
            <a:ext cx="12192000" cy="5303212"/>
          </a:xfrm>
          <a:prstGeom prst="rect">
            <a:avLst/>
          </a:prstGeom>
          <a:solidFill>
            <a:srgbClr val="D41C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13" dirty="0">
              <a:ln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1384" y="415000"/>
            <a:ext cx="10515600" cy="853760"/>
          </a:xfrm>
          <a:noFill/>
        </p:spPr>
        <p:txBody>
          <a:bodyPr/>
          <a:lstStyle>
            <a:lvl1pPr marL="571500" indent="-571500">
              <a:buFont typeface="Calibri" panose="020F0502020204030204" pitchFamily="34" charset="0"/>
              <a:buChar char="›"/>
              <a:defRPr baseline="0">
                <a:solidFill>
                  <a:srgbClr val="D41C5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jfsc-icon-w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3" y="6369935"/>
            <a:ext cx="298732" cy="2987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830835" y="6519297"/>
            <a:ext cx="10928191" cy="28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1384" y="1812925"/>
            <a:ext cx="5112568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879976" y="1812925"/>
            <a:ext cx="5616624" cy="4351338"/>
          </a:xfrm>
        </p:spPr>
        <p:txBody>
          <a:bodyPr>
            <a:normAutofit/>
          </a:bodyPr>
          <a:lstStyle>
            <a:lvl1pPr marL="192881" indent="-192881">
              <a:buFont typeface="Calibri" panose="020F0502020204030204" pitchFamily="34" charset="0"/>
              <a:buChar char="›"/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17910" indent="-160735">
              <a:buFont typeface="Calibri" panose="020F0502020204030204" pitchFamily="34" charset="0"/>
              <a:buChar char="›"/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642938" indent="-128588">
              <a:buFont typeface="Calibri" panose="020F0502020204030204" pitchFamily="34" charset="0"/>
              <a:buChar char="›"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900113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157288" indent="-128588">
              <a:buFont typeface="Calibri" panose="020F0502020204030204" pitchFamily="34" charset="0"/>
              <a:buChar char="›"/>
              <a:defRPr sz="1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87D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no</a:t>
            </a:r>
          </a:p>
        </p:txBody>
      </p:sp>
    </p:spTree>
    <p:extLst>
      <p:ext uri="{BB962C8B-B14F-4D97-AF65-F5344CB8AC3E}">
        <p14:creationId xmlns:p14="http://schemas.microsoft.com/office/powerpoint/2010/main" val="42009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5" r:id="rId2"/>
    <p:sldLayoutId id="2147483772" r:id="rId3"/>
    <p:sldLayoutId id="2147483760" r:id="rId4"/>
    <p:sldLayoutId id="2147483663" r:id="rId5"/>
    <p:sldLayoutId id="2147483774" r:id="rId6"/>
    <p:sldLayoutId id="2147483759" r:id="rId7"/>
    <p:sldLayoutId id="2147483765" r:id="rId8"/>
    <p:sldLayoutId id="2147483773" r:id="rId9"/>
    <p:sldLayoutId id="2147483761" r:id="rId10"/>
    <p:sldLayoutId id="2147483766" r:id="rId11"/>
    <p:sldLayoutId id="2147483775" r:id="rId12"/>
    <p:sldLayoutId id="2147483762" r:id="rId13"/>
    <p:sldLayoutId id="2147483776" r:id="rId14"/>
    <p:sldLayoutId id="2147483764" r:id="rId15"/>
    <p:sldLayoutId id="2147483771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87DBA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›"/>
        <a:defRPr sz="2800" kern="1200">
          <a:solidFill>
            <a:srgbClr val="087DBA"/>
          </a:solidFill>
          <a:latin typeface="+mn-lt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2400" kern="1200">
          <a:solidFill>
            <a:srgbClr val="087DBA"/>
          </a:solidFill>
          <a:latin typeface="+mj-lt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2000" kern="1200">
          <a:solidFill>
            <a:srgbClr val="087DBA"/>
          </a:solidFill>
          <a:latin typeface="+mj-lt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rgbClr val="087DBA"/>
          </a:solidFill>
          <a:latin typeface="+mj-lt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rgbClr val="087DBA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97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Font typeface="Calibri" panose="020F0502020204030204" pitchFamily="34" charset="0"/>
        <a:buChar char="›"/>
        <a:defRPr sz="4400" kern="1200">
          <a:solidFill>
            <a:srgbClr val="087DBA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›"/>
        <a:defRPr sz="2800" kern="1200">
          <a:solidFill>
            <a:srgbClr val="087DBA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2400" kern="1200">
          <a:solidFill>
            <a:srgbClr val="087DBA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2000" kern="1200">
          <a:solidFill>
            <a:srgbClr val="087DBA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rgbClr val="087DBA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rgbClr val="087DBA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Roy Geddes</a:t>
            </a:r>
            <a:br>
              <a:rPr lang="en-GB" dirty="0"/>
            </a:br>
            <a:r>
              <a:rPr lang="en-GB" dirty="0"/>
              <a:t>Head of Unit FSB TCB</a:t>
            </a:r>
          </a:p>
        </p:txBody>
      </p:sp>
    </p:spTree>
    <p:extLst>
      <p:ext uri="{BB962C8B-B14F-4D97-AF65-F5344CB8AC3E}">
        <p14:creationId xmlns:p14="http://schemas.microsoft.com/office/powerpoint/2010/main" val="39328961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79976" y="1772816"/>
            <a:ext cx="5979096" cy="4404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Enhanced – Strategic supervisory plan for each entity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Proactive – Risk Assessment programme for each entity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Reactive – Self reporting and reliance on annual declarations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Categories of Entities – ratings summary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371291"/>
              </p:ext>
            </p:extLst>
          </p:nvPr>
        </p:nvGraphicFramePr>
        <p:xfrm>
          <a:off x="983432" y="2750753"/>
          <a:ext cx="4176464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7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Supervisory Approach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D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Enhanced/Pro-Active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D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290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99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Reactive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D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1,002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2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87DBA"/>
                          </a:solidFill>
                        </a:rPr>
                        <a:t>Total</a:t>
                      </a:r>
                      <a:r>
                        <a:rPr lang="en-GB" sz="2000" b="1" baseline="0" dirty="0">
                          <a:solidFill>
                            <a:srgbClr val="087DBA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087DB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87DBA"/>
                          </a:solidFill>
                        </a:rPr>
                        <a:t>1,292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F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4541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24192" y="5711528"/>
            <a:ext cx="3958952" cy="1029840"/>
          </a:xfrm>
        </p:spPr>
        <p:txBody>
          <a:bodyPr/>
          <a:lstStyle/>
          <a:p>
            <a:r>
              <a:rPr lang="en-GB" dirty="0"/>
              <a:t>Anita Matthews</a:t>
            </a:r>
            <a:br>
              <a:rPr lang="en-GB" dirty="0"/>
            </a:br>
            <a:r>
              <a:rPr lang="en-GB" dirty="0"/>
              <a:t>Head of TCB &amp; DNFBP</a:t>
            </a:r>
            <a:br>
              <a:rPr lang="en-GB" dirty="0"/>
            </a:br>
            <a:r>
              <a:rPr lang="en-GB" dirty="0"/>
              <a:t>Roy Geddes</a:t>
            </a:r>
            <a:br>
              <a:rPr lang="en-GB" dirty="0"/>
            </a:br>
            <a:r>
              <a:rPr lang="en-GB" dirty="0"/>
              <a:t>Head of FSB &amp; TCB</a:t>
            </a:r>
          </a:p>
        </p:txBody>
      </p:sp>
    </p:spTree>
    <p:extLst>
      <p:ext uri="{BB962C8B-B14F-4D97-AF65-F5344CB8AC3E}">
        <p14:creationId xmlns:p14="http://schemas.microsoft.com/office/powerpoint/2010/main" val="17868093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/>
            <a:endParaRPr lang="en-GB" sz="2800" dirty="0"/>
          </a:p>
          <a:p>
            <a:pPr marL="360363" indent="-360363"/>
            <a:endParaRPr lang="en-GB" sz="2800" dirty="0"/>
          </a:p>
          <a:p>
            <a:pPr marL="360363" indent="-360363"/>
            <a:endParaRPr lang="en-GB" sz="2800" dirty="0"/>
          </a:p>
          <a:p>
            <a:pPr marL="0" indent="0">
              <a:buNone/>
            </a:pPr>
            <a:r>
              <a:rPr lang="en-GB" sz="2800" dirty="0"/>
              <a:t>Roy Geddes</a:t>
            </a:r>
          </a:p>
          <a:p>
            <a:pPr marL="0" indent="0">
              <a:buNone/>
            </a:pPr>
            <a:br>
              <a:rPr lang="en-GB" sz="2800" dirty="0"/>
            </a:b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3719736" y="2940846"/>
            <a:ext cx="6192688" cy="3704307"/>
          </a:xfrm>
        </p:spPr>
        <p:txBody>
          <a:bodyPr>
            <a:normAutofit/>
          </a:bodyPr>
          <a:lstStyle/>
          <a:p>
            <a:pPr marL="360363" indent="-360363">
              <a:spcAft>
                <a:spcPts val="600"/>
              </a:spcAft>
            </a:pPr>
            <a:r>
              <a:rPr lang="en-GB" sz="2800"/>
              <a:t>One Commission </a:t>
            </a:r>
            <a:r>
              <a:rPr lang="en-GB" sz="2800" dirty="0"/>
              <a:t>Update</a:t>
            </a:r>
          </a:p>
          <a:p>
            <a:pPr marL="360363" indent="-360363">
              <a:spcAft>
                <a:spcPts val="600"/>
              </a:spcAft>
            </a:pPr>
            <a:r>
              <a:rPr lang="en-US" sz="2800" dirty="0"/>
              <a:t>Entity Supervision 2017</a:t>
            </a:r>
          </a:p>
          <a:p>
            <a:pPr marL="360363" indent="-360363">
              <a:spcAft>
                <a:spcPts val="600"/>
              </a:spcAft>
            </a:pPr>
            <a:r>
              <a:rPr lang="en-US" sz="2800" dirty="0"/>
              <a:t>Questions 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359696" y="2190521"/>
            <a:ext cx="0" cy="3596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951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JFSC – the core functions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622034" y="1268760"/>
            <a:ext cx="10972037" cy="828000"/>
          </a:xfrm>
          <a:prstGeom prst="downArrowCallout">
            <a:avLst>
              <a:gd name="adj1" fmla="val 840214"/>
              <a:gd name="adj2" fmla="val 420107"/>
              <a:gd name="adj3" fmla="val 25000"/>
              <a:gd name="adj4" fmla="val 75000"/>
            </a:avLst>
          </a:prstGeom>
          <a:solidFill>
            <a:srgbClr val="087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98474"/>
            <a:r>
              <a:rPr lang="en-GB" b="1" dirty="0">
                <a:solidFill>
                  <a:prstClr val="white"/>
                </a:solidFill>
                <a:cs typeface="Book Antiqua"/>
              </a:rPr>
              <a:t>Policy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7848" y="1614517"/>
            <a:ext cx="3025657" cy="3743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cs typeface="Book Antiqua"/>
              </a:rPr>
              <a:t>Financial Crime Policy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6386" y="2245428"/>
            <a:ext cx="3566320" cy="2980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  <a:cs typeface="Book Antiq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67" y="2248402"/>
            <a:ext cx="3650451" cy="2980798"/>
          </a:xfrm>
          <a:prstGeom prst="rect">
            <a:avLst/>
          </a:prstGeom>
          <a:solidFill>
            <a:srgbClr val="FCD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87DBA"/>
                </a:solidFill>
                <a:cs typeface="Book Antiqua"/>
              </a:rPr>
              <a:t>Registry</a:t>
            </a:r>
          </a:p>
          <a:p>
            <a:endParaRPr lang="en-GB" sz="1800" b="1" dirty="0">
              <a:solidFill>
                <a:srgbClr val="FFFFFF"/>
              </a:solidFill>
              <a:cs typeface="Book Antiq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9106" y="2250279"/>
            <a:ext cx="3583466" cy="2980797"/>
          </a:xfrm>
          <a:prstGeom prst="rect">
            <a:avLst/>
          </a:prstGeom>
          <a:solidFill>
            <a:srgbClr val="00A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800" u="sng" dirty="0">
                <a:solidFill>
                  <a:prstClr val="white"/>
                </a:solidFill>
                <a:cs typeface="Book Antiqua"/>
              </a:rPr>
              <a:t>Supervision Teams</a:t>
            </a:r>
          </a:p>
          <a:p>
            <a:pPr algn="r"/>
            <a:r>
              <a:rPr lang="en-GB" sz="1800" dirty="0">
                <a:solidFill>
                  <a:prstClr val="white"/>
                </a:solidFill>
                <a:cs typeface="Book Antiqua"/>
              </a:rPr>
              <a:t>Banking</a:t>
            </a:r>
          </a:p>
          <a:p>
            <a:pPr algn="r"/>
            <a:r>
              <a:rPr lang="en-GB" sz="1800" dirty="0">
                <a:solidFill>
                  <a:prstClr val="white"/>
                </a:solidFill>
                <a:cs typeface="Book Antiqua"/>
              </a:rPr>
              <a:t>FSB &amp; TCB</a:t>
            </a:r>
          </a:p>
          <a:p>
            <a:pPr algn="r"/>
            <a:r>
              <a:rPr lang="en-GB" sz="1800" dirty="0">
                <a:solidFill>
                  <a:prstClr val="white"/>
                </a:solidFill>
                <a:cs typeface="Book Antiqua"/>
              </a:rPr>
              <a:t>IB, FSB &amp; Insurance</a:t>
            </a:r>
          </a:p>
          <a:p>
            <a:pPr algn="r"/>
            <a:r>
              <a:rPr lang="en-GB" sz="1800" dirty="0">
                <a:solidFill>
                  <a:prstClr val="white"/>
                </a:solidFill>
                <a:cs typeface="Book Antiqua"/>
              </a:rPr>
              <a:t>TCB &amp; DNFBP</a:t>
            </a:r>
          </a:p>
          <a:p>
            <a:pPr algn="r"/>
            <a:endParaRPr lang="en-GB" sz="1800" dirty="0">
              <a:solidFill>
                <a:prstClr val="white"/>
              </a:solidFill>
              <a:cs typeface="Book Antiqua"/>
            </a:endParaRPr>
          </a:p>
          <a:p>
            <a:pPr algn="r"/>
            <a:r>
              <a:rPr lang="en-GB" sz="1800" dirty="0">
                <a:solidFill>
                  <a:prstClr val="white"/>
                </a:solidFill>
                <a:cs typeface="Book Antiqua"/>
              </a:rPr>
              <a:t>Supervisory Examinations Unit (SEU)</a:t>
            </a:r>
          </a:p>
          <a:p>
            <a:pPr algn="r"/>
            <a:endParaRPr lang="en-GB" sz="1800" dirty="0">
              <a:solidFill>
                <a:prstClr val="white"/>
              </a:solidFill>
              <a:cs typeface="Book Antiqua"/>
            </a:endParaRPr>
          </a:p>
          <a:p>
            <a:pPr algn="r"/>
            <a:r>
              <a:rPr lang="en-GB" sz="1800" dirty="0">
                <a:solidFill>
                  <a:prstClr val="white"/>
                </a:solidFill>
                <a:cs typeface="Book Antiqua"/>
              </a:rPr>
              <a:t>Central Support Unit (CSU)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3687680" y="3212976"/>
            <a:ext cx="996679" cy="483176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  <a:cs typeface="Book Antiqua"/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660197" y="5373216"/>
            <a:ext cx="10933874" cy="828000"/>
          </a:xfrm>
          <a:prstGeom prst="upArrowCallout">
            <a:avLst>
              <a:gd name="adj1" fmla="val 840720"/>
              <a:gd name="adj2" fmla="val 420360"/>
              <a:gd name="adj3" fmla="val 25000"/>
              <a:gd name="adj4" fmla="val 75000"/>
            </a:avLst>
          </a:prstGeom>
          <a:solidFill>
            <a:srgbClr val="D41C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498474"/>
            <a:r>
              <a:rPr lang="en-GB" sz="1800" b="1" dirty="0">
                <a:solidFill>
                  <a:srgbClr val="FFFFFF"/>
                </a:solidFill>
                <a:cs typeface="Book Antiqua"/>
              </a:rPr>
              <a:t>Operations 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7535992" y="3212976"/>
            <a:ext cx="996679" cy="483176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  <a:cs typeface="Book Antiqu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35426"/>
              </p:ext>
            </p:extLst>
          </p:nvPr>
        </p:nvGraphicFramePr>
        <p:xfrm>
          <a:off x="658211" y="5589240"/>
          <a:ext cx="10912374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8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8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PMO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Information Management</a:t>
                      </a: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Finance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28" y="2312593"/>
            <a:ext cx="2964640" cy="28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3952" y="3356992"/>
            <a:ext cx="9361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87DBA"/>
                </a:solidFill>
                <a:latin typeface="+mn-lt"/>
              </a:rPr>
              <a:t>Risk Unit</a:t>
            </a:r>
          </a:p>
        </p:txBody>
      </p:sp>
    </p:spTree>
    <p:extLst>
      <p:ext uri="{BB962C8B-B14F-4D97-AF65-F5344CB8AC3E}">
        <p14:creationId xmlns:p14="http://schemas.microsoft.com/office/powerpoint/2010/main" val="27238001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Supervision Units</a:t>
            </a:r>
          </a:p>
        </p:txBody>
      </p:sp>
    </p:spTree>
    <p:extLst>
      <p:ext uri="{BB962C8B-B14F-4D97-AF65-F5344CB8AC3E}">
        <p14:creationId xmlns:p14="http://schemas.microsoft.com/office/powerpoint/2010/main" val="19449068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3175250" y="2407701"/>
            <a:ext cx="5422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113360"/>
            <a:ext cx="1440000" cy="14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3692" y="155114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John Everett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Deputy Director General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23592" y="3257101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01" y="1314392"/>
            <a:ext cx="1404000" cy="1404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74147" y="2132856"/>
            <a:ext cx="0" cy="274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222358"/>
            <a:ext cx="1332000" cy="13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218331"/>
            <a:ext cx="1332000" cy="13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24" y="4218331"/>
            <a:ext cx="1332000" cy="133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91" y="1340768"/>
            <a:ext cx="1404000" cy="140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25" y="4246253"/>
            <a:ext cx="1332000" cy="1362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92" y="4254437"/>
            <a:ext cx="1332000" cy="133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08" y="4246253"/>
            <a:ext cx="1332000" cy="1340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246253"/>
            <a:ext cx="1332000" cy="13620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2797" y="271700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Jill Britton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Director of Supervision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4587" y="273030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Mark Sumner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Director of Supervision and Risk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5812" y="3642267"/>
            <a:ext cx="3132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8908" y="3642267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23592" y="3626743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38080" y="3642267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5672" y="5550330"/>
            <a:ext cx="1277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Roy Geddes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Head of FSB &amp; TCB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1351" y="5550331"/>
            <a:ext cx="154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Tony </a:t>
            </a:r>
            <a:r>
              <a:rPr lang="en-GB" sz="1600" b="1" dirty="0" err="1">
                <a:solidFill>
                  <a:schemeClr val="bg1"/>
                </a:solidFill>
                <a:latin typeface="+mn-lt"/>
              </a:rPr>
              <a:t>Shiplee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Head of IB, Insurance &amp; FSB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04963" y="5550329"/>
            <a:ext cx="154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Anita Matthews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Head of TCB &amp; DNFBP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5960" y="5586437"/>
            <a:ext cx="171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+mn-lt"/>
              </a:rPr>
              <a:t>Andrew Garbutt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Head of Supervisory Risk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68078" y="5613784"/>
            <a:ext cx="171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Andrea John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Head of Banking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5002" y="5606008"/>
            <a:ext cx="171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Sam Davison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Head of SEU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21186" y="5592986"/>
            <a:ext cx="171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Francis Katamba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Head of CSU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9120336" y="3315076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95350" y="3700242"/>
            <a:ext cx="4481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12224" y="3700242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624392" y="3684718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076995" y="3700242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00056" y="3700242"/>
            <a:ext cx="0" cy="3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8633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265816"/>
            <a:ext cx="3960440" cy="114696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Supervision Lifecycle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718427"/>
              </p:ext>
            </p:extLst>
          </p:nvPr>
        </p:nvGraphicFramePr>
        <p:xfrm>
          <a:off x="983432" y="692696"/>
          <a:ext cx="108732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4511824" y="1546456"/>
            <a:ext cx="731386" cy="922796"/>
          </a:xfrm>
          <a:prstGeom prst="straightConnector1">
            <a:avLst/>
          </a:prstGeom>
          <a:ln>
            <a:solidFill>
              <a:srgbClr val="FCDC00"/>
            </a:solidFill>
            <a:headEnd type="triangl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573001" y="4653136"/>
            <a:ext cx="711732" cy="864096"/>
          </a:xfrm>
          <a:prstGeom prst="straightConnector1">
            <a:avLst/>
          </a:prstGeom>
          <a:ln>
            <a:solidFill>
              <a:srgbClr val="FCDC00"/>
            </a:solidFill>
            <a:headEnd type="triangl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622452" y="1546456"/>
            <a:ext cx="797741" cy="922796"/>
          </a:xfrm>
          <a:prstGeom prst="straightConnector1">
            <a:avLst/>
          </a:prstGeom>
          <a:ln>
            <a:solidFill>
              <a:srgbClr val="FCDC00"/>
            </a:solidFill>
            <a:headEnd type="triangl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451122" y="4653136"/>
            <a:ext cx="792088" cy="936104"/>
          </a:xfrm>
          <a:prstGeom prst="straightConnector1">
            <a:avLst/>
          </a:prstGeom>
          <a:ln>
            <a:solidFill>
              <a:srgbClr val="FCDC00"/>
            </a:solidFill>
            <a:headEnd type="triangl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52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85DBEF7-C899-486E-9FAD-B5B9173D8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585DBEF7-C899-486E-9FAD-B5B9173D8AF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graphicEl>
                                              <a:dgm id="{43007C27-3015-4472-9E26-66F574E89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graphicEl>
                                              <a:dgm id="{43007C27-3015-4472-9E26-66F574E89DB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D6E96BC-C93B-4889-8017-2E9F7383D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>
                                            <p:graphicEl>
                                              <a:dgm id="{CD6E96BC-C93B-4889-8017-2E9F7383DAC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>
                                            <p:graphicEl>
                                              <a:dgm id="{8B72F1D4-B67F-47A8-9EEE-BB98700B5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>
                                            <p:graphicEl>
                                              <a:dgm id="{8B72F1D4-B67F-47A8-9EEE-BB98700B518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>
                                            <p:graphicEl>
                                              <a:dgm id="{FE31B1D9-40E4-4438-9744-344B7B092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>
                                            <p:graphicEl>
                                              <a:dgm id="{FE31B1D9-40E4-4438-9744-344B7B0920F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B5AE27F-E56D-4249-BB29-0011E7000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graphicEl>
                                              <a:dgm id="{CB5AE27F-E56D-4249-BB29-0011E700099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A4351156-18BC-4D68-892F-60F785C3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>
                                            <p:graphicEl>
                                              <a:dgm id="{A4351156-18BC-4D68-892F-60F785C3138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78DAC1B-63A8-405A-8991-122A9B80E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graphicEl>
                                              <a:dgm id="{278DAC1B-63A8-405A-8991-122A9B80EBF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0E159C85-B67D-41E7-8BE3-BEEC410D9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>
                                            <p:graphicEl>
                                              <a:dgm id="{0E159C85-B67D-41E7-8BE3-BEEC410D9D1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  <a:defRPr/>
            </a:pPr>
            <a:r>
              <a:rPr lang="en-US" b="1" kern="0" dirty="0"/>
              <a:t>Enhanced </a:t>
            </a:r>
            <a:endParaRPr lang="en-US" sz="1600" b="1" kern="0" dirty="0"/>
          </a:p>
          <a:p>
            <a:pPr marL="804863" lvl="2" indent="-352425">
              <a:defRPr/>
            </a:pPr>
            <a:r>
              <a:rPr lang="en-GB" sz="2800" dirty="0"/>
              <a:t>Strategic Supervisory plan - business risk assessment driven</a:t>
            </a:r>
          </a:p>
          <a:p>
            <a:pPr marL="804863" lvl="2" indent="-352425">
              <a:defRPr/>
            </a:pPr>
            <a:r>
              <a:rPr lang="en-GB" sz="2800" dirty="0"/>
              <a:t>Risk Assessment Meetings – inquisitive approach, comply or explain</a:t>
            </a:r>
          </a:p>
          <a:p>
            <a:pPr marL="804863" lvl="2" indent="-352425">
              <a:defRPr/>
            </a:pPr>
            <a:endParaRPr lang="en-GB" sz="2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Off-site – Supervisor lead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GB" dirty="0"/>
              <a:t>Data collection, risk model, surveys, desk based reviews</a:t>
            </a:r>
          </a:p>
          <a:p>
            <a:pPr marL="800100" lvl="1" indent="-342900">
              <a:lnSpc>
                <a:spcPct val="80000"/>
              </a:lnSpc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On-site – SEU lead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GB" dirty="0"/>
              <a:t>Examination types; Entity, Themed, Risk Event</a:t>
            </a:r>
          </a:p>
          <a:p>
            <a:pPr marL="0" lvl="0" indent="0">
              <a:buNone/>
              <a:defRPr/>
            </a:pPr>
            <a:endParaRPr lang="en-US" kern="0" dirty="0"/>
          </a:p>
          <a:p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Supervision - Enhanced</a:t>
            </a:r>
          </a:p>
        </p:txBody>
      </p:sp>
    </p:spTree>
    <p:extLst>
      <p:ext uri="{BB962C8B-B14F-4D97-AF65-F5344CB8AC3E}">
        <p14:creationId xmlns:p14="http://schemas.microsoft.com/office/powerpoint/2010/main" val="7464666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US" b="1" kern="0" dirty="0"/>
              <a:t>Proactive</a:t>
            </a:r>
          </a:p>
          <a:p>
            <a:pPr marL="0" lvl="0" indent="0">
              <a:lnSpc>
                <a:spcPct val="80000"/>
              </a:lnSpc>
              <a:buNone/>
              <a:defRPr/>
            </a:pPr>
            <a:r>
              <a:rPr lang="en-GB" dirty="0"/>
              <a:t>Risk Assessment meetings - supervisor lead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GB" dirty="0"/>
              <a:t>Risk based agenda, pre-planned meetings, agreed remediation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Off-site – Supervision lead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GB" dirty="0"/>
              <a:t>Data collection, risk model, surveys, desk based reviews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On-site – SEU lead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GB" dirty="0"/>
              <a:t>Examination types; Entity, Themed, Risk Event</a:t>
            </a:r>
          </a:p>
          <a:p>
            <a:pPr marL="0" lvl="0" indent="0">
              <a:buNone/>
              <a:defRPr/>
            </a:pPr>
            <a:endParaRPr lang="en-US" kern="0" dirty="0"/>
          </a:p>
          <a:p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Supervision - Proactive</a:t>
            </a:r>
          </a:p>
        </p:txBody>
      </p:sp>
    </p:spTree>
    <p:extLst>
      <p:ext uri="{BB962C8B-B14F-4D97-AF65-F5344CB8AC3E}">
        <p14:creationId xmlns:p14="http://schemas.microsoft.com/office/powerpoint/2010/main" val="38192243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  <a:defRPr/>
            </a:pPr>
            <a:r>
              <a:rPr lang="en-US" b="1" kern="0" dirty="0"/>
              <a:t>Reactive </a:t>
            </a:r>
            <a:r>
              <a:rPr lang="en-US" kern="0" dirty="0"/>
              <a:t> </a:t>
            </a:r>
            <a:endParaRPr lang="en-US" sz="1600" kern="0" dirty="0"/>
          </a:p>
          <a:p>
            <a:pPr marL="804863" lvl="2" indent="-352425">
              <a:defRPr/>
            </a:pPr>
            <a:r>
              <a:rPr lang="en-GB" sz="2800" dirty="0"/>
              <a:t>Outreach initiatives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Off-site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/>
              <a:t>Review of directors declarations and annual returns. Requirement to report material events and comply with Code of Practice.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On-site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GB" dirty="0"/>
              <a:t>Themed Survey or Risk Event</a:t>
            </a:r>
          </a:p>
          <a:p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Supervision - Reactive</a:t>
            </a:r>
          </a:p>
        </p:txBody>
      </p:sp>
    </p:spTree>
    <p:extLst>
      <p:ext uri="{BB962C8B-B14F-4D97-AF65-F5344CB8AC3E}">
        <p14:creationId xmlns:p14="http://schemas.microsoft.com/office/powerpoint/2010/main" val="9191289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JFSC full colour PowerPoint template" id="{E3E892E1-1C8F-493A-85DC-2EBC749EEF83}" vid="{B0102B11-48E9-499B-B5D9-DDF0B7913A3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Bef>
            <a:spcPts val="600"/>
          </a:spcBef>
          <a:spcAft>
            <a:spcPts val="600"/>
          </a:spcAft>
          <a:defRPr dirty="0">
            <a:solidFill>
              <a:srgbClr val="087DBA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1 xmlns="17d13f89-ddb7-41d7-b087-9cfe99a8718e" xsi:nil="true"/>
    <TaxCatchAll xmlns="17d13f89-ddb7-41d7-b087-9cfe99a8718e">
      <Value>69</Value>
    </TaxCatchAll>
    <EDRMSArchiveDate xmlns="17d13f89-ddb7-41d7-b087-9cfe99a8718e" xsi:nil="true"/>
    <Cc xmlns="17d13f89-ddb7-41d7-b087-9cfe99a8718e" xsi:nil="true"/>
    <pa61278c751b4b279006e09f0863aeb4 xmlns="17d13f89-ddb7-41d7-b087-9cfe99a8718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Identity</TermName>
          <TermId xmlns="http://schemas.microsoft.com/office/infopath/2007/PartnerControls">3359d3f5-2212-458d-885b-cb331b6ea307</TermId>
        </TermInfo>
      </Terms>
    </pa61278c751b4b279006e09f0863aeb4>
    <From1 xmlns="17d13f89-ddb7-41d7-b087-9cfe99a8718e" xsi:nil="true"/>
    <To xmlns="17d13f89-ddb7-41d7-b087-9cfe99a8718e" xsi:nil="true"/>
    <_dlc_DocId xmlns="17d13f89-ddb7-41d7-b087-9cfe99a8718e">EDRMSCG-49-305</_dlc_DocId>
    <_dlc_DocIdUrl xmlns="17d13f89-ddb7-41d7-b087-9cfe99a8718e">
      <Url>https://edrms/CG/comms/_layouts/15/DocIdRedir.aspx?ID=EDRMSCG-49-305</Url>
      <Description>EDRMSCG-49-305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RMSCommDocument" ma:contentTypeID="0x01010017D1D6F252BB67429A161C972E584B9C1E00AD1DBE3F5E8A14488C553E0D1516C173" ma:contentTypeVersion="8" ma:contentTypeDescription="Communications document content type" ma:contentTypeScope="" ma:versionID="869913a00aabe45da014022e0525e556">
  <xsd:schema xmlns:xsd="http://www.w3.org/2001/XMLSchema" xmlns:xs="http://www.w3.org/2001/XMLSchema" xmlns:p="http://schemas.microsoft.com/office/2006/metadata/properties" xmlns:ns2="17d13f89-ddb7-41d7-b087-9cfe99a8718e" targetNamespace="http://schemas.microsoft.com/office/2006/metadata/properties" ma:root="true" ma:fieldsID="351dfe92fc13dad498bfd72cd10e5058" ns2:_="">
    <xsd:import namespace="17d13f89-ddb7-41d7-b087-9cfe99a871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a61278c751b4b279006e09f0863aeb4" minOccurs="0"/>
                <xsd:element ref="ns2:TaxCatchAll" minOccurs="0"/>
                <xsd:element ref="ns2:TaxCatchAllLabel" minOccurs="0"/>
                <xsd:element ref="ns2:EDRMSArchiveDate" minOccurs="0"/>
                <xsd:element ref="ns2:From1" minOccurs="0"/>
                <xsd:element ref="ns2:To" minOccurs="0"/>
                <xsd:element ref="ns2:Cc" minOccurs="0"/>
                <xsd:element ref="ns2:Dat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13f89-ddb7-41d7-b087-9cfe99a871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a61278c751b4b279006e09f0863aeb4" ma:index="11" nillable="true" ma:taxonomy="true" ma:internalName="pa61278c751b4b279006e09f0863aeb4" ma:taxonomyFieldName="EDRMSFSCClassification" ma:displayName="EDRMSFSCClassification" ma:readOnly="false" ma:default="" ma:fieldId="{9a61278c-751b-4b27-9006-e09f0863aeb4}" ma:sspId="df291c08-3706-4c67-8e24-ba1b7af76d48" ma:termSetId="050055a6-086d-4df7-9029-b96a564d59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24de147c-fa05-4b2e-a09a-4a918574266a}" ma:internalName="TaxCatchAll" ma:showField="CatchAllData" ma:web="311f126a-828d-420e-b1aa-7b3c2633e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24de147c-fa05-4b2e-a09a-4a918574266a}" ma:internalName="TaxCatchAllLabel" ma:readOnly="true" ma:showField="CatchAllDataLabel" ma:web="311f126a-828d-420e-b1aa-7b3c2633e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RMSArchiveDate" ma:index="15" nillable="true" ma:displayName="EDRMSArchiveDate" ma:description="Date to send document to the Records Center" ma:format="DateOnly" ma:internalName="EDRMSArchiveDate">
      <xsd:simpleType>
        <xsd:restriction base="dms:DateTime"/>
      </xsd:simpleType>
    </xsd:element>
    <xsd:element name="From1" ma:index="17" nillable="true" ma:displayName="From" ma:description="Sender of email" ma:internalName="From1">
      <xsd:simpleType>
        <xsd:restriction base="dms:Text">
          <xsd:maxLength value="255"/>
        </xsd:restriction>
      </xsd:simpleType>
    </xsd:element>
    <xsd:element name="To" ma:index="18" nillable="true" ma:displayName="To" ma:description="The identity of the primary recipients of the email." ma:internalName="To">
      <xsd:simpleType>
        <xsd:restriction base="dms:Note">
          <xsd:maxLength value="255"/>
        </xsd:restriction>
      </xsd:simpleType>
    </xsd:element>
    <xsd:element name="Cc" ma:index="19" nillable="true" ma:displayName="Cc" ma:description="The identity of the secondary recipients of the message." ma:internalName="Cc">
      <xsd:simpleType>
        <xsd:restriction base="dms:Note">
          <xsd:maxLength value="255"/>
        </xsd:restriction>
      </xsd:simpleType>
    </xsd:element>
    <xsd:element name="Date1" ma:index="20" nillable="true" ma:displayName="Date" ma:description="The date and time when the message was sent." ma:format="DateTime" ma:internalName="Date1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6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f291c08-3706-4c67-8e24-ba1b7af76d48" ContentTypeId="0x01010017D1D6F252BB67429A161C972E584B9C1E" PreviousValue="false"/>
</file>

<file path=customXml/itemProps1.xml><?xml version="1.0" encoding="utf-8"?>
<ds:datastoreItem xmlns:ds="http://schemas.openxmlformats.org/officeDocument/2006/customXml" ds:itemID="{448FE2A4-388C-4D74-99A5-557C263AF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3CE73A-3EAB-47D4-85B0-E899ECE95A67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7d13f89-ddb7-41d7-b087-9cfe99a8718e"/>
  </ds:schemaRefs>
</ds:datastoreItem>
</file>

<file path=customXml/itemProps3.xml><?xml version="1.0" encoding="utf-8"?>
<ds:datastoreItem xmlns:ds="http://schemas.openxmlformats.org/officeDocument/2006/customXml" ds:itemID="{2B878A71-81CC-42BC-9662-C48ABA21FB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1D3411C-E563-46EE-965F-BBB8ABF33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13f89-ddb7-41d7-b087-9cfe99a87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43BE375-B039-4D60-BF39-A40AAB9D6A5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JFSC full colour PowerPoint template</Template>
  <TotalTime>358</TotalTime>
  <Words>304</Words>
  <Application>Microsoft Office PowerPoint</Application>
  <PresentationFormat>Widescreen</PresentationFormat>
  <Paragraphs>104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Default Design</vt:lpstr>
      <vt:lpstr>Office Theme</vt:lpstr>
      <vt:lpstr>Roy Geddes Head of Unit FSB TCB</vt:lpstr>
      <vt:lpstr>Agenda</vt:lpstr>
      <vt:lpstr>JFSC – the core functions</vt:lpstr>
      <vt:lpstr>The Supervision Units</vt:lpstr>
      <vt:lpstr>PowerPoint Presentation</vt:lpstr>
      <vt:lpstr>Supervision Lifecycle</vt:lpstr>
      <vt:lpstr>Supervision - Enhanced</vt:lpstr>
      <vt:lpstr>Supervision - Proactive</vt:lpstr>
      <vt:lpstr>Supervision - Reactive</vt:lpstr>
      <vt:lpstr>Categories of Entities – ratings summary</vt:lpstr>
      <vt:lpstr>Anita Matthews Head of TCB &amp; DNFBP Roy Geddes Head of FSB &amp; TCB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the regulator</dc:title>
  <dc:subject/>
  <dc:creator>Abigail Nance</dc:creator>
  <cp:lastModifiedBy>Gary Godel</cp:lastModifiedBy>
  <cp:revision>37</cp:revision>
  <cp:lastPrinted>2015-11-27T13:01:21Z</cp:lastPrinted>
  <dcterms:created xsi:type="dcterms:W3CDTF">2016-10-09T13:08:02Z</dcterms:created>
  <dcterms:modified xsi:type="dcterms:W3CDTF">2016-10-10T15:09:46Z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0x01010017D1D6F252BB67429A161C972E584B9C1E00AD1DBE3F5E8A14488C553E0D1516C173</vt:lpwstr>
  </property>
  <property fmtid="{D5CDD505-2E9C-101B-9397-08002B2CF9AE}" pid="3" name="_dlc_DocIdItemGuid">
    <vt:lpwstr>2d8c083e-b6f1-432e-afdf-71eafa5371e8</vt:lpwstr>
  </property>
  <property fmtid="{D5CDD505-2E9C-101B-9397-08002B2CF9AE}" pid="4" name="EDRMSFSCClassification">
    <vt:lpwstr>69;#Identity|3359d3f5-2212-458d-885b-cb331b6ea307</vt:lpwstr>
  </property>
</Properties>
</file>